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15"/>
  </p:notesMasterIdLst>
  <p:handoutMasterIdLst>
    <p:handoutMasterId r:id="rId16"/>
  </p:handoutMasterIdLst>
  <p:sldIdLst>
    <p:sldId id="256" r:id="rId2"/>
    <p:sldId id="380" r:id="rId3"/>
    <p:sldId id="418" r:id="rId4"/>
    <p:sldId id="427" r:id="rId5"/>
    <p:sldId id="419" r:id="rId6"/>
    <p:sldId id="428" r:id="rId7"/>
    <p:sldId id="424" r:id="rId8"/>
    <p:sldId id="422" r:id="rId9"/>
    <p:sldId id="425" r:id="rId10"/>
    <p:sldId id="415" r:id="rId11"/>
    <p:sldId id="426" r:id="rId12"/>
    <p:sldId id="421" r:id="rId13"/>
    <p:sldId id="409" r:id="rId14"/>
  </p:sldIdLst>
  <p:sldSz cx="24384000" cy="13716000"/>
  <p:notesSz cx="6858000" cy="9144000"/>
  <p:defaultTextStyle>
    <a:lvl1pPr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1pPr>
    <a:lvl2pPr indent="228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2pPr>
    <a:lvl3pPr indent="457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3pPr>
    <a:lvl4pPr indent="685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4pPr>
    <a:lvl5pPr indent="9144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5pPr>
    <a:lvl6pPr indent="11430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6pPr>
    <a:lvl7pPr indent="1371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7pPr>
    <a:lvl8pPr indent="1600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8pPr>
    <a:lvl9pPr indent="1828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951"/>
    <a:srgbClr val="B8E77B"/>
    <a:srgbClr val="4FCAE6"/>
    <a:srgbClr val="9378CD"/>
    <a:srgbClr val="F56D50"/>
    <a:srgbClr val="7AD5C9"/>
    <a:srgbClr val="222B41"/>
    <a:srgbClr val="4D5F81"/>
    <a:srgbClr val="FAD43C"/>
    <a:srgbClr val="9FD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6"/>
    <p:restoredTop sz="93731" autoAdjust="0"/>
  </p:normalViewPr>
  <p:slideViewPr>
    <p:cSldViewPr snapToGrid="0">
      <p:cViewPr varScale="1">
        <p:scale>
          <a:sx n="42" d="100"/>
          <a:sy n="42" d="100"/>
        </p:scale>
        <p:origin x="224" y="616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9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4C25D-8119-074B-960C-62F76FB78E5A}" type="datetimeFigureOut">
              <a:rPr lang="en-US" smtClean="0"/>
              <a:t>7/30/19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F8F52-A7A9-D041-BA1A-F54BABACB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5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634114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780669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6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3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70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781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172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69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412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02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87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/o illustration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1848" y="5952744"/>
            <a:ext cx="12957048" cy="1746504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15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Right">
    <p:bg>
      <p:bgPr>
        <a:solidFill>
          <a:srgbClr val="2C3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12262104" y="100584"/>
            <a:ext cx="10853930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sz="half" idx="1"/>
          </p:nvPr>
        </p:nvSpPr>
        <p:spPr>
          <a:xfrm>
            <a:off x="12262104" y="2752344"/>
            <a:ext cx="10853930" cy="9436608"/>
          </a:xfrm>
          <a:prstGeom prst="rect">
            <a:avLst/>
          </a:prstGeom>
        </p:spPr>
        <p:txBody>
          <a:bodyPr anchor="t"/>
          <a:lstStyle>
            <a:lvl1pPr>
              <a:defRPr sz="5400">
                <a:latin typeface="+mn-lt"/>
                <a:ea typeface="+mn-ea"/>
                <a:cs typeface="+mn-cs"/>
                <a:sym typeface="Segoe UI"/>
              </a:defRPr>
            </a:lvl1pPr>
            <a:lvl2pPr>
              <a:defRPr sz="5400">
                <a:latin typeface="+mn-lt"/>
                <a:ea typeface="+mn-ea"/>
                <a:cs typeface="+mn-cs"/>
                <a:sym typeface="Segoe UI"/>
              </a:defRPr>
            </a:lvl2pPr>
            <a:lvl3pPr>
              <a:defRPr sz="5400">
                <a:latin typeface="+mn-lt"/>
                <a:ea typeface="+mn-ea"/>
                <a:cs typeface="+mn-cs"/>
                <a:sym typeface="Segoe UI"/>
              </a:defRPr>
            </a:lvl3pPr>
            <a:lvl4pPr>
              <a:defRPr sz="5400">
                <a:latin typeface="+mn-lt"/>
                <a:ea typeface="+mn-ea"/>
                <a:cs typeface="+mn-cs"/>
                <a:sym typeface="Segoe UI"/>
              </a:defRPr>
            </a:lvl4pPr>
            <a:lvl5pPr>
              <a:defRPr sz="5400">
                <a:latin typeface="+mn-lt"/>
                <a:ea typeface="+mn-ea"/>
                <a:cs typeface="+mn-cs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36952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2904" y="10235096"/>
            <a:ext cx="3568932" cy="48103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6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407" y="9980024"/>
            <a:ext cx="3826764" cy="86106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20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ing / Quote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18857" y="3750590"/>
            <a:ext cx="12582144" cy="5238427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18000" b="1" i="0">
                <a:solidFill>
                  <a:srgbClr val="4FCAE6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2585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8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6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Lef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10856912" cy="9432279"/>
          </a:xfr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94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R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6394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264008" y="2754312"/>
            <a:ext cx="10856912" cy="9432279"/>
          </a:xfrm>
          <a:ln w="12700">
            <a:miter lim="400000"/>
          </a:ln>
        </p:spPr>
        <p:txBody>
          <a:bodyPr vert="horz" lIns="0" tIns="0" rIns="0" bIns="0" rtlCol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571500" lvl="1" indent="-571500">
              <a:buFont typeface="Arial" charset="0"/>
            </a:pPr>
            <a:r>
              <a:rPr lang="en-US" dirty="0"/>
              <a:t>Second level</a:t>
            </a:r>
          </a:p>
          <a:p>
            <a:pPr marL="1158875" lvl="2" indent="-608013"/>
            <a:r>
              <a:rPr lang="en-US" dirty="0"/>
              <a:t>Third level</a:t>
            </a:r>
          </a:p>
          <a:p>
            <a:pPr marL="1849438" lvl="3" indent="-635000">
              <a:buFont typeface="Arial" charset="0"/>
            </a:pPr>
            <a:r>
              <a:rPr lang="en-US" dirty="0"/>
              <a:t>Fourth level</a:t>
            </a:r>
          </a:p>
          <a:p>
            <a:pPr marL="2484438" lvl="4">
              <a:buFont typeface="Arial" charset="0"/>
            </a:pPr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80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Pr>
        <a:solidFill>
          <a:srgbClr val="302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329648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329584" cy="9432279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1pPr>
            <a:lvl2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2pPr>
            <a:lvl3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3pPr>
            <a:lvl4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4pPr>
            <a:lvl5pPr>
              <a:defRPr lang="en-US" sz="4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420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246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3" r:id="rId3"/>
    <p:sldLayoutId id="2147483718" r:id="rId4"/>
    <p:sldLayoutId id="2147483717" r:id="rId5"/>
    <p:sldLayoutId id="2147483700" r:id="rId6"/>
    <p:sldLayoutId id="2147483671" r:id="rId7"/>
    <p:sldLayoutId id="2147483673" r:id="rId8"/>
    <p:sldLayoutId id="2147483711" r:id="rId9"/>
    <p:sldLayoutId id="2147483704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/>
        <a:buNone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1pPr>
      <a:lvl2pPr marL="693738" indent="-6937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2pPr>
      <a:lvl3pPr marL="1389063" indent="-674688" algn="l" defTabSz="914400" rtl="0" eaLnBrk="1" latinLnBrk="0" hangingPunct="1">
        <a:lnSpc>
          <a:spcPct val="100000"/>
        </a:lnSpc>
        <a:spcBef>
          <a:spcPts val="500"/>
        </a:spcBef>
        <a:buFont typeface=".AppleSystemUIFont" charset="0"/>
        <a:buChar char="–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3pPr>
      <a:lvl4pPr marL="2063750" indent="-6556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4pPr>
      <a:lvl5pPr marL="2698750" indent="-6350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o_pe/xamarin-forms-with-redux-part-1-4a3a043cbc4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in.atomicobject.com/2017/03/13/adapting-redux-c-sharp-xamarin/" TargetMode="External"/><Relationship Id="rId5" Type="http://schemas.openxmlformats.org/officeDocument/2006/relationships/hyperlink" Target="https://medium.com/pageup-tech/advanced-redux-in-xamarin-part-1-action-creators-19cb257093d2" TargetMode="External"/><Relationship Id="rId4" Type="http://schemas.openxmlformats.org/officeDocument/2006/relationships/hyperlink" Target="https://redux.js.org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Y3nGkzbc0JE?feature=oembed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body" sz="half" idx="1"/>
          </p:nvPr>
        </p:nvSpPr>
        <p:spPr>
          <a:xfrm>
            <a:off x="10379677" y="5358657"/>
            <a:ext cx="12678032" cy="7204621"/>
          </a:xfrm>
          <a:prstGeom prst="rect">
            <a:avLst/>
          </a:prstGeom>
        </p:spPr>
        <p:txBody>
          <a:bodyPr/>
          <a:lstStyle/>
          <a:p>
            <a:pPr>
              <a:defRPr sz="80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Andrew Revell</a:t>
            </a:r>
          </a:p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>
              <a:solidFill>
                <a:schemeClr val="bg1"/>
              </a:solidFill>
            </a:endParaRPr>
          </a:p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AU" dirty="0">
                <a:solidFill>
                  <a:schemeClr val="bg1"/>
                </a:solidFill>
              </a:rPr>
              <a:t>Mobile Developer - </a:t>
            </a:r>
            <a:r>
              <a:rPr lang="en-AU" dirty="0" err="1">
                <a:solidFill>
                  <a:schemeClr val="bg1"/>
                </a:solidFill>
              </a:rPr>
              <a:t>Fraedom</a:t>
            </a:r>
            <a:br>
              <a:rPr dirty="0">
                <a:solidFill>
                  <a:schemeClr val="bg1"/>
                </a:solidFill>
              </a:rPr>
            </a:br>
            <a:r>
              <a:rPr dirty="0">
                <a:solidFill>
                  <a:schemeClr val="bg1"/>
                </a:solidFill>
              </a:rPr>
              <a:t>@</a:t>
            </a:r>
            <a:r>
              <a:rPr dirty="0" err="1">
                <a:solidFill>
                  <a:schemeClr val="bg1"/>
                </a:solidFill>
              </a:rPr>
              <a:t>llevera</a:t>
            </a:r>
            <a:r>
              <a:rPr dirty="0">
                <a:solidFill>
                  <a:schemeClr val="bg1"/>
                </a:solidFill>
              </a:rPr>
              <a:t> &amp; </a:t>
            </a:r>
            <a:r>
              <a:rPr dirty="0" err="1">
                <a:solidFill>
                  <a:schemeClr val="bg1"/>
                </a:solidFill>
              </a:rPr>
              <a:t>arevell@gmail.com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99" name="12376401_10153214472026010_8191097527318442455_n.jpg"/>
          <p:cNvPicPr>
            <a:picLocks noChangeAspect="1"/>
          </p:cNvPicPr>
          <p:nvPr/>
        </p:nvPicPr>
        <p:blipFill>
          <a:blip r:embed="rId3">
            <a:extLst/>
          </a:blip>
          <a:srcRect t="618" b="618"/>
          <a:stretch>
            <a:fillRect/>
          </a:stretch>
        </p:blipFill>
        <p:spPr>
          <a:xfrm>
            <a:off x="19763" y="2123655"/>
            <a:ext cx="8931220" cy="8931220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5CB59A-8B8A-C240-BFDC-C23E975E1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4305" y="10001249"/>
            <a:ext cx="2876353" cy="28763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7D7388-06B8-FC47-BBF1-C9885B9C2EAC}"/>
              </a:ext>
            </a:extLst>
          </p:cNvPr>
          <p:cNvSpPr txBox="1">
            <a:spLocks/>
          </p:cNvSpPr>
          <p:nvPr/>
        </p:nvSpPr>
        <p:spPr>
          <a:xfrm>
            <a:off x="10379677" y="751361"/>
            <a:ext cx="10856976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Xamarin - Redux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C96B6F-87C0-4843-9F2D-61FDDC334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4233" y="975360"/>
            <a:ext cx="55664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774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45B35-388C-5945-9B22-ED547D4134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0E6DCB2-1FEA-F246-9314-F411835D50EB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12946004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13295376" cy="2286000"/>
          </a:xfrm>
        </p:spPr>
        <p:txBody>
          <a:bodyPr/>
          <a:lstStyle/>
          <a:p>
            <a:r>
              <a:rPr lang="en-US" dirty="0"/>
              <a:t>Real project considerations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286912" cy="9432279"/>
          </a:xfrm>
        </p:spPr>
        <p:txBody>
          <a:bodyPr/>
          <a:lstStyle/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Immutability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Performance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Binding work arounds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Error handling</a:t>
            </a: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E3B486-C06C-0F4B-B8CF-1B88E3450632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7920913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04608" y="2754312"/>
            <a:ext cx="22286912" cy="9432279"/>
          </a:xfrm>
        </p:spPr>
        <p:txBody>
          <a:bodyPr>
            <a:normAutofit/>
          </a:bodyPr>
          <a:lstStyle/>
          <a:p>
            <a:r>
              <a:rPr lang="en-AU" dirty="0">
                <a:sym typeface="Segoe UI"/>
              </a:rPr>
              <a:t>General/JS</a:t>
            </a:r>
            <a:endParaRPr lang="en-NZ" dirty="0">
              <a:hlinkClick r:id="rId3"/>
            </a:endParaRPr>
          </a:p>
          <a:p>
            <a:r>
              <a:rPr lang="en-NZ" dirty="0">
                <a:hlinkClick r:id="rId4"/>
              </a:rPr>
              <a:t>https://redux.js.org/</a:t>
            </a:r>
            <a:endParaRPr lang="en-NZ" dirty="0"/>
          </a:p>
          <a:p>
            <a:endParaRPr lang="en-NZ" dirty="0">
              <a:hlinkClick r:id="rId3"/>
            </a:endParaRPr>
          </a:p>
          <a:p>
            <a:r>
              <a:rPr lang="en-US" dirty="0">
                <a:sym typeface="Segoe UI"/>
              </a:rPr>
              <a:t>C#</a:t>
            </a:r>
            <a:endParaRPr lang="en-NZ" dirty="0">
              <a:hlinkClick r:id="rId3"/>
            </a:endParaRPr>
          </a:p>
          <a:p>
            <a:r>
              <a:rPr lang="en-NZ" dirty="0">
                <a:hlinkClick r:id="rId3"/>
              </a:rPr>
              <a:t>https://medium.com/@to_pe/xamarin-forms-with-redux-part-1-4a3a043cbc41</a:t>
            </a:r>
            <a:endParaRPr lang="en-NZ" dirty="0"/>
          </a:p>
          <a:p>
            <a:r>
              <a:rPr lang="en-NZ" dirty="0">
                <a:hlinkClick r:id="rId5"/>
              </a:rPr>
              <a:t>https://medium.com/pageup-tech/advanced-redux-in-xamarin-part-1-action-creators-19cb257093d2</a:t>
            </a:r>
            <a:endParaRPr lang="en-NZ" dirty="0"/>
          </a:p>
          <a:p>
            <a:r>
              <a:rPr lang="en-NZ" dirty="0">
                <a:hlinkClick r:id="rId6"/>
              </a:rPr>
              <a:t>https://spin.atomicobject.com/2017/03/13/adapting-redux-c-sharp-xamarin/</a:t>
            </a:r>
            <a:endParaRPr lang="en-NZ" dirty="0"/>
          </a:p>
          <a:p>
            <a:endParaRPr lang="en-US" dirty="0"/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601D63-219B-4847-976E-17170F780CF7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6240989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4FCAE6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5970958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16557560" cy="2286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to expect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FC436-BE72-084C-B2C7-7506158305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93268" y="2839471"/>
            <a:ext cx="21120172" cy="10573924"/>
          </a:xfrm>
        </p:spPr>
        <p:txBody>
          <a:bodyPr/>
          <a:lstStyle/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Beginner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Developing, building and running a Xamarin Forms MVVM app 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Intermediate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Potential Problems with more complex MVVM apps, intro to Redux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Advanced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Considerations when using Redux in a real project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67DCB3-2B57-574D-B466-12FFB987C4CF}"/>
              </a:ext>
            </a:extLst>
          </p:cNvPr>
          <p:cNvSpPr/>
          <p:nvPr/>
        </p:nvSpPr>
        <p:spPr>
          <a:xfrm>
            <a:off x="1319542" y="3129360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717FAC-0BBE-DB4C-A44C-9625C62E3ADA}"/>
              </a:ext>
            </a:extLst>
          </p:cNvPr>
          <p:cNvSpPr/>
          <p:nvPr/>
        </p:nvSpPr>
        <p:spPr>
          <a:xfrm>
            <a:off x="1319542" y="5597416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0CB82BB-3831-6546-97B7-624E84DEC909}"/>
              </a:ext>
            </a:extLst>
          </p:cNvPr>
          <p:cNvSpPr/>
          <p:nvPr/>
        </p:nvSpPr>
        <p:spPr>
          <a:xfrm>
            <a:off x="1319542" y="8065473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8591131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 app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379315-9B7E-3941-A457-141F271699B0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C97001-1871-9B48-AFD5-F5E1A7C85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955" y="655150"/>
            <a:ext cx="5257800" cy="11379200"/>
          </a:xfrm>
          <a:prstGeom prst="rect">
            <a:avLst/>
          </a:prstGeom>
        </p:spPr>
      </p:pic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BCA0969-0DDC-984E-8C43-CE90B8170F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8774112" cy="943227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2858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45B35-388C-5945-9B22-ED547D4134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D50502-18FC-CB49-AFEF-71FA8EFFE7C7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4310257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BCA0969-0DDC-984E-8C43-CE90B8170F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5088" y="2346960"/>
            <a:ext cx="9271952" cy="1020539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View Models mix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State change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UI Mapping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Service calls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Validation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Propagation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3FC6F3-382B-4842-9984-C0ACA51CBF9F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BAD228-71DD-1B46-846C-65B267647C90}"/>
              </a:ext>
            </a:extLst>
          </p:cNvPr>
          <p:cNvSpPr/>
          <p:nvPr/>
        </p:nvSpPr>
        <p:spPr>
          <a:xfrm>
            <a:off x="12958119" y="-216891"/>
            <a:ext cx="12192000" cy="14219277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algn="l" rtl="0"/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namespace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Redux.ViewModels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class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ItemViewModel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: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BaseViewModel</a:t>
            </a:r>
            <a:b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  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private 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readonly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Item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_item;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private 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readonly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ItemsViewModel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itemsViewModel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ItemViewModel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Item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item,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ItemsViewModel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itemsViewModel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_item = item;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itemsViewModel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itemsViewModel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string </a:t>
            </a: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Text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=&gt;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item.Text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int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Quantity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get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=&gt;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item.Quantity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set</a:t>
            </a:r>
            <a:b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item.Quantity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itemsViewModel.UpdateSummaries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OnPropertyChanged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nameof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TextColor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TextColor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get</a:t>
            </a:r>
            <a:b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if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(Quantity &lt;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.Gray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switch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item.Category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case </a:t>
            </a:r>
            <a:r>
              <a:rPr lang="en-AU" sz="1800" b="0" dirty="0" err="1">
                <a:solidFill>
                  <a:srgbClr val="B8D7A3"/>
                </a:solidFill>
                <a:latin typeface="Menlo" panose="020B0609030804020204" pitchFamily="49" charset="0"/>
              </a:rPr>
              <a:t>ItemCategory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.Fruit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: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.Orange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case </a:t>
            </a:r>
            <a:r>
              <a:rPr lang="en-AU" sz="1800" b="0" dirty="0" err="1">
                <a:solidFill>
                  <a:srgbClr val="B8D7A3"/>
                </a:solidFill>
                <a:latin typeface="Menlo" panose="020B0609030804020204" pitchFamily="49" charset="0"/>
              </a:rPr>
              <a:t>ItemCategory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.Vegetable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: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.Green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case </a:t>
            </a:r>
            <a:r>
              <a:rPr lang="en-AU" sz="1800" b="0" dirty="0" err="1">
                <a:solidFill>
                  <a:srgbClr val="B8D7A3"/>
                </a:solidFill>
                <a:latin typeface="Menlo" panose="020B0609030804020204" pitchFamily="49" charset="0"/>
              </a:rPr>
              <a:t>ItemCategory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.Meat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: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.Red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default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: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.Gray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}</a:t>
            </a:r>
          </a:p>
          <a:p>
            <a:pPr marR="0" algn="l" rtl="0"/>
            <a:endParaRPr lang="en-AU" sz="1800" b="0" dirty="0">
              <a:latin typeface="Times New Roman" panose="02020603050405020304" pitchFamily="18" charset="0"/>
            </a:endParaRPr>
          </a:p>
          <a:p>
            <a:pPr algn="l" defTabSz="825500" rtl="0"/>
            <a:endParaRPr lang="en-US" sz="1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3C694F-3DEF-0947-B180-AF52C6470AE9}"/>
              </a:ext>
            </a:extLst>
          </p:cNvPr>
          <p:cNvCxnSpPr>
            <a:cxnSpLocks/>
          </p:cNvCxnSpPr>
          <p:nvPr/>
        </p:nvCxnSpPr>
        <p:spPr>
          <a:xfrm flipH="1" flipV="1">
            <a:off x="19447154" y="9851670"/>
            <a:ext cx="1486383" cy="778255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A3D4B7-1AE9-9044-8559-FEADB0D1303B}"/>
              </a:ext>
            </a:extLst>
          </p:cNvPr>
          <p:cNvCxnSpPr>
            <a:cxnSpLocks/>
          </p:cNvCxnSpPr>
          <p:nvPr/>
        </p:nvCxnSpPr>
        <p:spPr>
          <a:xfrm flipH="1" flipV="1">
            <a:off x="20412065" y="6172782"/>
            <a:ext cx="1753026" cy="103194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15C23E-726A-554A-92C0-5EDE3CD50C66}"/>
              </a:ext>
            </a:extLst>
          </p:cNvPr>
          <p:cNvSpPr/>
          <p:nvPr/>
        </p:nvSpPr>
        <p:spPr>
          <a:xfrm>
            <a:off x="20190345" y="10810563"/>
            <a:ext cx="33890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UI Mapping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ED7F40-D7DE-0447-98D0-64E0706D50F8}"/>
              </a:ext>
            </a:extLst>
          </p:cNvPr>
          <p:cNvSpPr/>
          <p:nvPr/>
        </p:nvSpPr>
        <p:spPr>
          <a:xfrm>
            <a:off x="20565641" y="2792383"/>
            <a:ext cx="15632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State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A02F24-5755-1F48-BD94-E0F484D74996}"/>
              </a:ext>
            </a:extLst>
          </p:cNvPr>
          <p:cNvSpPr/>
          <p:nvPr/>
        </p:nvSpPr>
        <p:spPr>
          <a:xfrm>
            <a:off x="20190346" y="7204723"/>
            <a:ext cx="35205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Propagation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18A52E-A952-5E48-9C12-6BDF875B9253}"/>
              </a:ext>
            </a:extLst>
          </p:cNvPr>
          <p:cNvCxnSpPr>
            <a:cxnSpLocks/>
          </p:cNvCxnSpPr>
          <p:nvPr/>
        </p:nvCxnSpPr>
        <p:spPr>
          <a:xfrm flipH="1" flipV="1">
            <a:off x="17607905" y="1684232"/>
            <a:ext cx="2787998" cy="1523649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52F1C74-AD3F-7B48-A3F4-56E9BEDCF5D0}"/>
              </a:ext>
            </a:extLst>
          </p:cNvPr>
          <p:cNvSpPr/>
          <p:nvPr/>
        </p:nvSpPr>
        <p:spPr>
          <a:xfrm>
            <a:off x="20262166" y="4246215"/>
            <a:ext cx="37080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State change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47F7F1-2C28-2E48-8995-82B2E66218CD}"/>
              </a:ext>
            </a:extLst>
          </p:cNvPr>
          <p:cNvCxnSpPr>
            <a:cxnSpLocks/>
          </p:cNvCxnSpPr>
          <p:nvPr/>
        </p:nvCxnSpPr>
        <p:spPr>
          <a:xfrm flipH="1">
            <a:off x="17737474" y="4661713"/>
            <a:ext cx="2452872" cy="75312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90772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D45B35-388C-5945-9B22-ED547D4134F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89308B1-463D-8846-B171-7D1D0C0F45E0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7887364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3"/>
            <a:ext cx="22286912" cy="2975928"/>
          </a:xfrm>
        </p:spPr>
        <p:txBody>
          <a:bodyPr/>
          <a:lstStyle/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AOT Startup Profiling for Android</a:t>
            </a:r>
          </a:p>
          <a:p>
            <a:r>
              <a:rPr lang="en-US" dirty="0" err="1">
                <a:latin typeface="Segoe UI Light" charset="0"/>
                <a:ea typeface="Segoe UI Light" charset="0"/>
                <a:cs typeface="Segoe UI Light" charset="0"/>
              </a:rPr>
              <a:t>AndroidX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>
                <a:latin typeface="Segoe UI Light" charset="0"/>
                <a:ea typeface="Segoe UI Light" charset="0"/>
                <a:cs typeface="Segoe UI Light" charset="0"/>
              </a:rPr>
              <a:t>Hot Reload</a:t>
            </a: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E3B486-C06C-0F4B-B8CF-1B88E3450632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XAML Hot Reload for Xamarin.Forms">
            <a:hlinkClick r:id="" action="ppaction://media"/>
            <a:extLst>
              <a:ext uri="{FF2B5EF4-FFF2-40B4-BE49-F238E27FC236}">
                <a16:creationId xmlns:a16="http://schemas.microsoft.com/office/drawing/2014/main" id="{C70F6346-9A8D-0D45-92DE-3B065C52A2E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5193824" y="3785077"/>
            <a:ext cx="16538416" cy="930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373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D0887-58B5-3F41-A652-777674708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080" y="2386584"/>
            <a:ext cx="15128368" cy="950061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7F24455-E006-E54B-A95B-B2D92B752537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7AB345-697B-EE40-A82A-F6AC9538FCB3}"/>
              </a:ext>
            </a:extLst>
          </p:cNvPr>
          <p:cNvSpPr/>
          <p:nvPr/>
        </p:nvSpPr>
        <p:spPr>
          <a:xfrm>
            <a:off x="1335024" y="2833031"/>
            <a:ext cx="12192000" cy="35548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Used within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Angular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Flutter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etc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E19474-6482-434B-AC3F-5B2CE6AB0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024" y="7136892"/>
            <a:ext cx="5212286" cy="47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9825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A9CF92-1898-8043-BC01-D819D06C2D21}"/>
              </a:ext>
            </a:extLst>
          </p:cNvPr>
          <p:cNvSpPr/>
          <p:nvPr/>
        </p:nvSpPr>
        <p:spPr>
          <a:xfrm>
            <a:off x="5151120" y="2386584"/>
            <a:ext cx="14935200" cy="8769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F24455-E006-E54B-A95B-B2D92B752537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3EA015-1ECD-AD40-A6AC-FBE36F5B7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3429000"/>
            <a:ext cx="1016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8146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ustom Design">
  <a:themeElements>
    <a:clrScheme name="Custom 1">
      <a:dk1>
        <a:srgbClr val="2B3951"/>
      </a:dk1>
      <a:lt1>
        <a:sysClr val="window" lastClr="FFFFFF"/>
      </a:lt1>
      <a:dk2>
        <a:srgbClr val="2F255A"/>
      </a:dk2>
      <a:lt2>
        <a:srgbClr val="FFFFFF"/>
      </a:lt2>
      <a:accent1>
        <a:srgbClr val="4FCAE7"/>
      </a:accent1>
      <a:accent2>
        <a:srgbClr val="9378CC"/>
      </a:accent2>
      <a:accent3>
        <a:srgbClr val="7AD5C9"/>
      </a:accent3>
      <a:accent4>
        <a:srgbClr val="F56D50"/>
      </a:accent4>
      <a:accent5>
        <a:srgbClr val="B8E67B"/>
      </a:accent5>
      <a:accent6>
        <a:srgbClr val="76828A"/>
      </a:accent6>
      <a:hlink>
        <a:srgbClr val="FFFFFF"/>
      </a:hlink>
      <a:folHlink>
        <a:srgbClr val="4FCAE7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Segoe UI Semilight"/>
        <a:ea typeface="Segoe UI Semilight"/>
        <a:cs typeface="Segoe UI Semilight"/>
      </a:majorFont>
      <a:minorFont>
        <a:latin typeface="Segoe UI"/>
        <a:ea typeface="Segoe UI"/>
        <a:cs typeface="Segoe U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90000"/>
          </a:lnSpc>
          <a:spcBef>
            <a:spcPts val="35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500" b="1" i="0" u="none" strike="noStrike" cap="none" spc="0" normalizeH="0" baseline="0">
            <a:ln>
              <a:noFill/>
            </a:ln>
            <a:solidFill>
              <a:srgbClr val="3B99D4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8185</TotalTime>
  <Words>165</Words>
  <Application>Microsoft Macintosh PowerPoint</Application>
  <PresentationFormat>Custom</PresentationFormat>
  <Paragraphs>88</Paragraphs>
  <Slides>13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.AppleSystemUIFont</vt:lpstr>
      <vt:lpstr>Arial</vt:lpstr>
      <vt:lpstr>Avenir Roman</vt:lpstr>
      <vt:lpstr>Calibri</vt:lpstr>
      <vt:lpstr>Calibri Light</vt:lpstr>
      <vt:lpstr>Helvetica</vt:lpstr>
      <vt:lpstr>Menlo</vt:lpstr>
      <vt:lpstr>Segoe UI</vt:lpstr>
      <vt:lpstr>Segoe UI Light</vt:lpstr>
      <vt:lpstr>Segoe UI Semibold</vt:lpstr>
      <vt:lpstr>Times New Roman</vt:lpstr>
      <vt:lpstr>Custom Design</vt:lpstr>
      <vt:lpstr>PowerPoint Presentation</vt:lpstr>
      <vt:lpstr>What to expect</vt:lpstr>
      <vt:lpstr>MVVM app</vt:lpstr>
      <vt:lpstr>Code!</vt:lpstr>
      <vt:lpstr>Potential problems</vt:lpstr>
      <vt:lpstr>Code!</vt:lpstr>
      <vt:lpstr>But First!</vt:lpstr>
      <vt:lpstr>Redux</vt:lpstr>
      <vt:lpstr>Redux</vt:lpstr>
      <vt:lpstr>Code!</vt:lpstr>
      <vt:lpstr>Real project considerations</vt:lpstr>
      <vt:lpstr>More reading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Guidelines</dc:title>
  <dc:creator>varief</dc:creator>
  <cp:lastModifiedBy>Andrew Revell</cp:lastModifiedBy>
  <cp:revision>352</cp:revision>
  <cp:lastPrinted>2015-12-14T23:08:45Z</cp:lastPrinted>
  <dcterms:modified xsi:type="dcterms:W3CDTF">2019-07-31T19:03:29Z</dcterms:modified>
</cp:coreProperties>
</file>